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  <p:sldMasterId id="2147483673" r:id="rId3"/>
  </p:sldMasterIdLst>
  <p:notesMasterIdLst>
    <p:notesMasterId r:id="rId23"/>
  </p:notesMasterIdLst>
  <p:sldIdLst>
    <p:sldId id="256" r:id="rId4"/>
    <p:sldId id="257" r:id="rId5"/>
    <p:sldId id="293" r:id="rId6"/>
    <p:sldId id="295" r:id="rId7"/>
    <p:sldId id="294" r:id="rId8"/>
    <p:sldId id="285" r:id="rId9"/>
    <p:sldId id="297" r:id="rId10"/>
    <p:sldId id="296" r:id="rId11"/>
    <p:sldId id="265" r:id="rId12"/>
    <p:sldId id="299" r:id="rId13"/>
    <p:sldId id="287" r:id="rId14"/>
    <p:sldId id="298" r:id="rId15"/>
    <p:sldId id="281" r:id="rId16"/>
    <p:sldId id="261" r:id="rId17"/>
    <p:sldId id="264" r:id="rId18"/>
    <p:sldId id="271" r:id="rId19"/>
    <p:sldId id="300" r:id="rId20"/>
    <p:sldId id="267" r:id="rId21"/>
    <p:sldId id="289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A"/>
    <a:srgbClr val="006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16" y="10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402586-4B20-477A-9C92-7E14FCCE0D76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788E7A-E51F-4D16-A8B5-919692F2A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57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15 minutes – Choose one or two methods you use to raise annual giving dollars. Then, determine the positive aspects and the challenges when using this method.</a:t>
            </a:r>
          </a:p>
          <a:p>
            <a:r>
              <a:rPr lang="en-US" baseline="0" dirty="0" smtClean="0"/>
              <a:t>Here’s a quick example  not listed:  Sponsorships. We obtain sponsors for our Mission of Mercy Program. The positive/pro to using this method is it opens up other areas within a corporation for additional funding. Sponsorships usually take less time to obtain from an organization than a grant and they can be larger. The challenges are not predictable, can have heavy demands and depending on the project, may not be renewable.</a:t>
            </a:r>
          </a:p>
          <a:p>
            <a:r>
              <a:rPr lang="en-US" baseline="0" dirty="0" smtClean="0"/>
              <a:t>Then determine one or two things that we can do as leaders to capitalize on the positive and minimalize the challenges. </a:t>
            </a:r>
          </a:p>
          <a:p>
            <a:r>
              <a:rPr lang="en-US" baseline="0" dirty="0" smtClean="0"/>
              <a:t>Record your discussion points on the flip charts/note pads and choose one person to report to the group. I will come around to each group to help/answer any questions you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this? Let’s take a better</a:t>
            </a:r>
            <a:r>
              <a:rPr lang="en-US" baseline="0" dirty="0" smtClean="0"/>
              <a:t> look at the types of revenue…..it’s event heavy, and that dues invoice…..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of our Foundation board is new this</a:t>
            </a:r>
            <a:r>
              <a:rPr lang="en-US" baseline="0" dirty="0" smtClean="0"/>
              <a:t> year.</a:t>
            </a:r>
          </a:p>
          <a:p>
            <a:r>
              <a:rPr lang="en-US" baseline="0" dirty="0" smtClean="0"/>
              <a:t>100% of our board members will have measurable accountabilities and will be assessed (self-assessment and assessment by governance committee)</a:t>
            </a:r>
          </a:p>
          <a:p>
            <a:r>
              <a:rPr lang="en-US" baseline="0" dirty="0" smtClean="0"/>
              <a:t>Focus of the board will be on mission and donor intent</a:t>
            </a:r>
            <a:endParaRPr lang="en-US" dirty="0" smtClean="0"/>
          </a:p>
          <a:p>
            <a:r>
              <a:rPr lang="en-US" dirty="0" smtClean="0"/>
              <a:t>The theme for 2015/2016 is collaboration and partnerships. </a:t>
            </a:r>
          </a:p>
          <a:p>
            <a:r>
              <a:rPr lang="en-US" dirty="0" smtClean="0"/>
              <a:t>Foundation Board members will explore and recommend ways in which to partner with others in our communities to maximize the Foundation’s awareness and impact.</a:t>
            </a:r>
          </a:p>
          <a:p>
            <a:r>
              <a:rPr lang="en-US" dirty="0" smtClean="0"/>
              <a:t>We are ready to move from a working board to a strategy/policy setting board. </a:t>
            </a:r>
          </a:p>
          <a:p>
            <a:r>
              <a:rPr lang="en-US" dirty="0" smtClean="0"/>
              <a:t>And, in order to measure our progress, we will participate in our audit and conduct proactive assessments of all our programs/services and yes, our operations.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705600" cy="4876800"/>
          </a:xfrm>
        </p:spPr>
        <p:txBody>
          <a:bodyPr/>
          <a:lstStyle/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It’s no secret, 2014 ushered in big changes for the Foundation.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New staff person, new Interim President, our first open call for board members and revisions to our bylaws.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The learning curve for me proved to be like that movie: Fast and Furious!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When the dust cleared, here’s how 2014 ended…</a:t>
            </a: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70F04A-595D-418C-BDB7-33D9D48D871C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70F04A-595D-418C-BDB7-33D9D48D871C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0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1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88E7A-E51F-4D16-A8B5-919692F2A2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6E61-BBDE-4A7B-8FDC-AD66480C4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944C-60D5-47F7-8393-D682F717B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3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62200"/>
            <a:ext cx="205740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200"/>
            <a:ext cx="6019800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18C72-A377-45A1-AC2A-8F89B6D05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3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95CB-B77B-416A-967C-263FC6747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76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F797-6808-4FF4-A169-6112C0DA7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73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DF68-1136-4359-BC97-508FAE291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90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08DB-F97B-4597-8E84-3AD511069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5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6F0D-7987-41A6-B908-8D5E7D25E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8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BDD10-73CE-45FF-8DF2-7EA8C48BC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69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47EB-1FBE-498E-8287-ECDD586A5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6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7FF5-6FC6-4EDA-A5C4-85472A2E9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7C8A-787D-4F70-9496-3203766D8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75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6318-0805-4C1F-BDE8-AB0F86F39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2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EB6A-25A3-455D-8ECC-3CE10E54C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77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0577-307B-4D8B-A116-B8D4A71F3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21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DA01-B290-4BA4-B4E5-B0001CBDB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08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F8762-CD95-4B4F-94E3-ECFC7F80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1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989F-971B-4C03-9724-71623F8F8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26BF-B9C4-4386-B973-DC33E346A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3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2449-ADC1-4DE5-AC71-A403E29D2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7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6C93-8135-408F-B7DB-D2275B2FB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5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1B65-2163-45AF-AC20-E1E1EC95F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6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10AC-98BF-4B4F-9005-453836A0B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516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E635-36C7-40F0-8247-63D90D159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29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4E99-BE06-4FE4-8DAD-52BE1EB90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550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2425-1332-4A9D-8CAE-834849192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14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1077-69A0-4027-89DB-7D265C336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733800"/>
            <a:ext cx="4038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9915-946D-46D9-964B-549C2C560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8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A319-FC32-42BA-B101-692FBF981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88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28CB-F675-4DA7-AAED-B15735534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5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6B1D-4101-4E29-B14A-3543485B8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23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9564-AB57-4273-9FBF-4740DF947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7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2841-C678-4CB3-8119-FFD54702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64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2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7338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690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9025"/>
            <a:ext cx="2895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9025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4F10D592-9285-46AD-8D1A-D917B2BCF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59436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59436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8947BFA6-D235-403F-99A0-97604B155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33A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33A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33A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33A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594360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59436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70C4659-9E43-49F0-827D-794B1189B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+mj-lt"/>
          <a:ea typeface="ＭＳ Ｐゴシック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  <a:ea typeface="ＭＳ Ｐゴシック" pitchFamily="34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53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533A"/>
          </a:solidFill>
          <a:latin typeface="+mn-lt"/>
          <a:ea typeface="ＭＳ Ｐゴシック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533A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533A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33A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3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milemichigan.org/" TargetMode="External"/><Relationship Id="rId5" Type="http://schemas.openxmlformats.org/officeDocument/2006/relationships/hyperlink" Target="mailto:foundation@michigandental.org" TargetMode="External"/><Relationship Id="rId4" Type="http://schemas.openxmlformats.org/officeDocument/2006/relationships/hyperlink" Target="mailto:nmaier@michigandental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hyperlink" Target="http://www.smilemichigan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Diversified Funding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its Importance, Types &amp;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Benefits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419600"/>
            <a:ext cx="7620000" cy="1752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33A"/>
                </a:solidFill>
                <a:ea typeface="ＭＳ Ｐゴシック" pitchFamily="34" charset="-128"/>
              </a:rPr>
              <a:t>Nancy A. Maier</a:t>
            </a:r>
          </a:p>
          <a:p>
            <a:r>
              <a:rPr lang="en-US" altLang="en-US" dirty="0" smtClean="0">
                <a:solidFill>
                  <a:srgbClr val="00533A"/>
                </a:solidFill>
                <a:ea typeface="ＭＳ Ｐゴシック" pitchFamily="34" charset="-128"/>
              </a:rPr>
              <a:t>Chief Development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Let’s figure it out!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114800"/>
          </a:xfrm>
        </p:spPr>
        <p:txBody>
          <a:bodyPr/>
          <a:lstStyle/>
          <a:p>
            <a:pPr eaLnBrk="1" hangingPunct="1">
              <a:buClr>
                <a:srgbClr val="00674E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Examples of Diversified funding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 Annual Giving 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 Major Gifts 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 Planned Gifts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Corporate Support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 Grants (Corporate, Foundation, Government) </a:t>
            </a: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Events</a:t>
            </a:r>
          </a:p>
          <a:p>
            <a:pPr lvl="0" eaLnBrk="1" hangingPunct="1">
              <a:buClr>
                <a:srgbClr val="00674E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Another Interactive </a:t>
            </a:r>
            <a:r>
              <a:rPr lang="en-US" altLang="en-US" sz="2400" dirty="0">
                <a:ea typeface="ＭＳ Ｐゴシック" pitchFamily="34" charset="-128"/>
              </a:rPr>
              <a:t>learning session</a:t>
            </a:r>
            <a:r>
              <a:rPr lang="en-US" altLang="en-US" sz="2400" dirty="0" smtClean="0">
                <a:ea typeface="ＭＳ Ｐゴシック" pitchFamily="34" charset="-128"/>
              </a:rPr>
              <a:t>!</a:t>
            </a:r>
          </a:p>
          <a:p>
            <a:pPr lvl="0" eaLnBrk="1" hangingPunct="1">
              <a:buClr>
                <a:srgbClr val="00674E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Six groups of 3 – 4 people</a:t>
            </a:r>
          </a:p>
          <a:p>
            <a:pPr lvl="0" eaLnBrk="1" hangingPunct="1">
              <a:buClr>
                <a:srgbClr val="00674E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buClr>
                <a:srgbClr val="00674E"/>
              </a:buClr>
              <a:buFont typeface="Arial" panose="020B0604020202020204" pitchFamily="34" charset="0"/>
              <a:buChar char="–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6" name="Picture 6" descr="C:\Users\nmaier\AppData\Local\Microsoft\Windows\Temporary Internet Files\Content.IE5\YEWUGED0\synergy-memes-groupthink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29" y="3990975"/>
            <a:ext cx="155764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3526">
            <a:off x="4732784" y="304105"/>
            <a:ext cx="1870075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Summary of reports…</a:t>
            </a:r>
            <a:b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itchFamily="34" charset="-128"/>
              </a:rPr>
              <a:t>	</a:t>
            </a:r>
            <a:r>
              <a:rPr lang="en-US" alt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What did we                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570" y="1550987"/>
            <a:ext cx="8153400" cy="4822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If you have more than 40% of your revenue in one category, it’s RISKY!</a:t>
            </a:r>
          </a:p>
          <a:p>
            <a:pPr eaLnBrk="1" hangingPunct="1">
              <a:defRPr/>
            </a:pPr>
            <a:r>
              <a:rPr lang="en-US" sz="2800" dirty="0" smtClean="0"/>
              <a:t>Will diversified funding streams create success?</a:t>
            </a:r>
          </a:p>
          <a:p>
            <a:pPr lvl="1" eaLnBrk="1" hangingPunct="1">
              <a:defRPr/>
            </a:pPr>
            <a:r>
              <a:rPr lang="en-US" sz="2400" dirty="0" smtClean="0"/>
              <a:t>Well, that depends………</a:t>
            </a:r>
          </a:p>
          <a:p>
            <a:pPr eaLnBrk="1" hangingPunct="1">
              <a:defRPr/>
            </a:pPr>
            <a:r>
              <a:rPr lang="en-US" dirty="0" smtClean="0"/>
              <a:t>As leaders, we must keep the following in mind:</a:t>
            </a:r>
          </a:p>
          <a:p>
            <a:pPr lvl="1" eaLnBrk="1" hangingPunct="1">
              <a:defRPr/>
            </a:pPr>
            <a:r>
              <a:rPr lang="en-US" sz="2000" dirty="0" smtClean="0"/>
              <a:t>Mission		–  Relationships</a:t>
            </a:r>
          </a:p>
          <a:p>
            <a:pPr lvl="1" eaLnBrk="1" hangingPunct="1">
              <a:defRPr/>
            </a:pPr>
            <a:r>
              <a:rPr lang="en-US" sz="2000" dirty="0" smtClean="0"/>
              <a:t>Focus		–  Back-end</a:t>
            </a:r>
          </a:p>
          <a:p>
            <a:pPr lvl="1" eaLnBrk="1" hangingPunct="1">
              <a:defRPr/>
            </a:pPr>
            <a:r>
              <a:rPr lang="en-US" sz="2000" dirty="0" smtClean="0"/>
              <a:t>Resources</a:t>
            </a:r>
          </a:p>
          <a:p>
            <a:pPr lvl="1" eaLnBrk="1" hangingPunct="1">
              <a:defRPr/>
            </a:pPr>
            <a:r>
              <a:rPr lang="en-US" sz="2000" dirty="0" smtClean="0"/>
              <a:t>Staffing</a:t>
            </a:r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altLang="en-US" sz="16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9218" name="Picture 2" descr="C:\Users\nmaier\AppData\Local\Microsoft\Windows\Temporary Internet Files\Content.IE5\YEWUGED0\learn_istock_000017123843xsmall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b="21831"/>
          <a:stretch/>
        </p:blipFill>
        <p:spPr bwMode="auto">
          <a:xfrm>
            <a:off x="3810000" y="847725"/>
            <a:ext cx="2088144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maier\AppData\Local\Microsoft\Windows\Temporary Internet Files\Content.IE5\OUTR1V8V\sharing-economy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25" y="4114800"/>
            <a:ext cx="3364570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Users\nmaier\AppData\Local\Microsoft\Windows\Temporary Internet Files\Content.IE5\YEWUGED0\DonateNow_200x200_101204[1]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8745" r="8745" b="9870"/>
          <a:stretch/>
        </p:blipFill>
        <p:spPr bwMode="auto">
          <a:xfrm>
            <a:off x="381000" y="932833"/>
            <a:ext cx="1014412" cy="1014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7" y="2571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Michigan Dental Association 		Foundation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572000" cy="4419600"/>
          </a:xfrm>
        </p:spPr>
        <p:txBody>
          <a:bodyPr/>
          <a:lstStyle/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400" dirty="0"/>
              <a:t>Current fundraising programs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Car Raffle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Golf Outing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Dues Invoice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Inner Circle Annual Campaign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Miscellaneous fundraising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Ornaments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Kroger program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Sports teams raffle income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200" dirty="0"/>
              <a:t>Mission of Mercy (not an annual program</a:t>
            </a:r>
            <a:r>
              <a:rPr lang="en-US" altLang="en-US" sz="2200" dirty="0" smtClean="0"/>
              <a:t>)</a:t>
            </a:r>
            <a:endParaRPr lang="en-US" alt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1524000"/>
            <a:ext cx="39528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533A"/>
                </a:solidFill>
              </a:rPr>
              <a:t>Current giving programs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smtClean="0">
                <a:solidFill>
                  <a:srgbClr val="00533A"/>
                </a:solidFill>
              </a:rPr>
              <a:t>Scholarships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Hygiene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Assisting Students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smtClean="0">
                <a:solidFill>
                  <a:srgbClr val="00533A"/>
                </a:solidFill>
              </a:rPr>
              <a:t>Grants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Organizations/Clinics serving uninsured, under-insured, homeless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Programs offering educational initiatives to improve dental 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54" name="Picture 14" descr="C:\Users\nmaier\AppData\Local\Microsoft\Windows\Temporary Internet Files\Content.IE5\OUTR1V8V\grants[1]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3"/>
          <a:stretch/>
        </p:blipFill>
        <p:spPr bwMode="auto">
          <a:xfrm>
            <a:off x="4495800" y="1295400"/>
            <a:ext cx="942975" cy="11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By the numbers -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34769"/>
              </p:ext>
            </p:extLst>
          </p:nvPr>
        </p:nvGraphicFramePr>
        <p:xfrm>
          <a:off x="1066800" y="838198"/>
          <a:ext cx="6477002" cy="291719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05931"/>
                <a:gridCol w="666612"/>
                <a:gridCol w="634309"/>
                <a:gridCol w="634309"/>
                <a:gridCol w="634309"/>
                <a:gridCol w="634309"/>
                <a:gridCol w="634309"/>
                <a:gridCol w="634309"/>
                <a:gridCol w="898605"/>
              </a:tblGrid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2018*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3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Dues Revenue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$79,560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$76,837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$91,711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$91,800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$91,855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$91,920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$91,975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$92,025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 Raffle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39,875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39,675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41,800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Golf Outing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23,798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27,670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46,000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Inner Circle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12,750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12,045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25,305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90,000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Major Gifts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3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155,983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154,732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186,486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226,800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251,855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286,920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312,475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353,025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4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+/- annual increase or decrease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+21%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+22%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33076"/>
              </p:ext>
            </p:extLst>
          </p:nvPr>
        </p:nvGraphicFramePr>
        <p:xfrm>
          <a:off x="1066800" y="3810000"/>
          <a:ext cx="6477002" cy="273023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056033"/>
                <a:gridCol w="633620"/>
                <a:gridCol w="633620"/>
                <a:gridCol w="633620"/>
                <a:gridCol w="704022"/>
                <a:gridCol w="704022"/>
                <a:gridCol w="633620"/>
                <a:gridCol w="633620"/>
                <a:gridCol w="670302"/>
                <a:gridCol w="174523"/>
              </a:tblGrid>
              <a:tr h="169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2015*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9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Scholarships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90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Education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8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Matching Grants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9,080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8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43,580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173,000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46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dollars gifted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Based on prev. year assets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2% giving $1.9 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4% giving $1.8 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6% giving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7% giving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8% giving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 giving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7214" y="1143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Revenue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809" y="4191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Expense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nmaier\AppData\Local\Microsoft\Windows\Temporary Internet Files\Content.IE5\14YZRH18\demo-clipart-giving-money-cliparta-perfect-world---clip-art--business-ep7z2is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12277"/>
            <a:ext cx="8384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01410"/>
            <a:ext cx="882650" cy="113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Foundation moving to next level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533A"/>
              </a:buClr>
            </a:pPr>
            <a:r>
              <a:rPr lang="en-US" altLang="en-US" dirty="0" smtClean="0">
                <a:ea typeface="ＭＳ Ｐゴシック" pitchFamily="34" charset="-128"/>
              </a:rPr>
              <a:t>New board members</a:t>
            </a:r>
          </a:p>
          <a:p>
            <a:pPr lvl="1" eaLnBrk="1" hangingPunct="1">
              <a:buClr>
                <a:srgbClr val="00533A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Accountability</a:t>
            </a:r>
          </a:p>
          <a:p>
            <a:pPr lvl="1" eaLnBrk="1" hangingPunct="1">
              <a:buClr>
                <a:srgbClr val="00533A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Assessments</a:t>
            </a:r>
          </a:p>
          <a:p>
            <a:pPr eaLnBrk="1" hangingPunct="1">
              <a:buClr>
                <a:srgbClr val="00533A"/>
              </a:buClr>
            </a:pPr>
            <a:r>
              <a:rPr lang="en-US" altLang="en-US" dirty="0" smtClean="0">
                <a:ea typeface="ＭＳ Ｐゴシック" pitchFamily="34" charset="-128"/>
              </a:rPr>
              <a:t>Mission/Donor/Relationship focused</a:t>
            </a:r>
          </a:p>
          <a:p>
            <a:pPr eaLnBrk="1" hangingPunct="1">
              <a:buClr>
                <a:srgbClr val="00533A"/>
              </a:buClr>
            </a:pPr>
            <a:r>
              <a:rPr lang="en-US" altLang="en-US" dirty="0" smtClean="0">
                <a:ea typeface="ＭＳ Ｐゴシック" pitchFamily="34" charset="-128"/>
              </a:rPr>
              <a:t>Collaboration/Partnerships vs. isolated operations</a:t>
            </a:r>
          </a:p>
          <a:p>
            <a:pPr eaLnBrk="1" hangingPunct="1">
              <a:buClr>
                <a:srgbClr val="00533A"/>
              </a:buClr>
            </a:pPr>
            <a:r>
              <a:rPr lang="en-US" altLang="en-US" dirty="0" smtClean="0">
                <a:ea typeface="ＭＳ Ｐゴシック" pitchFamily="34" charset="-128"/>
              </a:rPr>
              <a:t>Ongoing proactive assessment of all programs/services and operations</a:t>
            </a:r>
          </a:p>
          <a:p>
            <a:pPr eaLnBrk="1" hangingPunct="1">
              <a:buClr>
                <a:schemeClr val="bg1"/>
              </a:buClr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2" r="7995"/>
          <a:stretch/>
        </p:blipFill>
        <p:spPr>
          <a:xfrm>
            <a:off x="5410200" y="1152525"/>
            <a:ext cx="2805112" cy="170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Mission, Donor, Relationship Focused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2000" cy="4572000"/>
          </a:xfrm>
        </p:spPr>
        <p:txBody>
          <a:bodyPr/>
          <a:lstStyle/>
          <a:p>
            <a:pPr eaLnBrk="1" hangingPunct="1">
              <a:buClr>
                <a:srgbClr val="00533A"/>
              </a:buClr>
            </a:pPr>
            <a:r>
              <a:rPr lang="en-US" altLang="en-US" dirty="0" smtClean="0">
                <a:ea typeface="ＭＳ Ｐゴシック" pitchFamily="34" charset="-128"/>
              </a:rPr>
              <a:t>The steps we are taking</a:t>
            </a:r>
          </a:p>
          <a:p>
            <a:pPr eaLnBrk="1" hangingPunct="1">
              <a:buClr>
                <a:srgbClr val="00533A"/>
              </a:buClr>
            </a:pPr>
            <a:r>
              <a:rPr lang="en-US" altLang="en-US" sz="2400" dirty="0">
                <a:ea typeface="ＭＳ Ｐゴシック" pitchFamily="34" charset="-128"/>
              </a:rPr>
              <a:t>R</a:t>
            </a:r>
            <a:r>
              <a:rPr lang="en-US" altLang="en-US" sz="2400" dirty="0" smtClean="0">
                <a:ea typeface="ＭＳ Ｐゴシック" pitchFamily="34" charset="-128"/>
              </a:rPr>
              <a:t>elationships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Getting to know our donors/members/potential donors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Communicating/meeting regularly with donors/members/community leaders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Printed Annual Report mailed to all members/donors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Recognition of our donors and award recipients at Annual Session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Consistent outreach and LISTENING</a:t>
            </a:r>
            <a:endParaRPr lang="en-US" altLang="en-US" sz="1600" i="1" dirty="0" smtClean="0">
              <a:ea typeface="ＭＳ Ｐゴシック" pitchFamily="34" charset="-128"/>
            </a:endParaRPr>
          </a:p>
          <a:p>
            <a:pPr lvl="1" eaLnBrk="1" hangingPunct="1">
              <a:buClr>
                <a:srgbClr val="00533A"/>
              </a:buClr>
            </a:pPr>
            <a:r>
              <a:rPr lang="en-US" altLang="en-US" sz="2400" dirty="0" smtClean="0">
                <a:ea typeface="ＭＳ Ｐゴシック" pitchFamily="34" charset="-128"/>
              </a:rPr>
              <a:t>Performance Audit/Feasibility Study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Audit/study to provide information on our operations, strengths and areas needing improvement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Springboard to a thorough strategic planning process</a:t>
            </a:r>
          </a:p>
          <a:p>
            <a:pPr lvl="2" eaLnBrk="1" hangingPunct="1">
              <a:buClr>
                <a:srgbClr val="00533A"/>
              </a:buClr>
            </a:pPr>
            <a:r>
              <a:rPr lang="en-US" altLang="en-US" sz="1600" dirty="0" smtClean="0">
                <a:ea typeface="ＭＳ Ｐゴシック" pitchFamily="34" charset="-128"/>
              </a:rPr>
              <a:t>Will begin later this year and be finished Q1 2016</a:t>
            </a:r>
          </a:p>
          <a:p>
            <a:pPr lvl="1" eaLnBrk="1" hangingPunct="1">
              <a:buClr>
                <a:srgbClr val="00533A"/>
              </a:buClr>
            </a:pPr>
            <a:r>
              <a:rPr lang="en-US" altLang="en-US" sz="2400" dirty="0" smtClean="0">
                <a:ea typeface="ＭＳ Ｐゴシック" pitchFamily="34" charset="-128"/>
              </a:rPr>
              <a:t>Annual Development &amp; Gifting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3971" r="1307" b="10899"/>
          <a:stretch/>
        </p:blipFill>
        <p:spPr>
          <a:xfrm>
            <a:off x="5181600" y="1066801"/>
            <a:ext cx="3381375" cy="1279310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Take time to review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Mission</a:t>
            </a: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Funding stream</a:t>
            </a:r>
          </a:p>
          <a:p>
            <a:pPr lvl="1"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Is it diversified enough?</a:t>
            </a: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Resources</a:t>
            </a: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Relationships!</a:t>
            </a: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/>
              <a:t>Important to your organization’s future</a:t>
            </a:r>
          </a:p>
          <a:p>
            <a:pPr marL="457200" lvl="1" indent="0" eaLnBrk="1" hangingPunct="1">
              <a:buClr>
                <a:srgbClr val="00533A"/>
              </a:buClr>
              <a:buNone/>
              <a:defRPr/>
            </a:pPr>
            <a:endParaRPr lang="en-US" altLang="en-US" dirty="0" smtClean="0"/>
          </a:p>
          <a:p>
            <a:pPr eaLnBrk="1" hangingPunct="1">
              <a:buClr>
                <a:srgbClr val="00533A"/>
              </a:buClr>
              <a:defRPr/>
            </a:pPr>
            <a:endParaRPr lang="en-US" altLang="en-US" dirty="0" smtClean="0"/>
          </a:p>
          <a:p>
            <a:pPr eaLnBrk="1" hangingPunct="1">
              <a:buClr>
                <a:srgbClr val="00533A"/>
              </a:buClr>
              <a:defRPr/>
            </a:pPr>
            <a:endParaRPr lang="en-US" altLang="en-US" dirty="0"/>
          </a:p>
          <a:p>
            <a:pPr marL="0" indent="0" eaLnBrk="1" hangingPunct="1">
              <a:buClr>
                <a:srgbClr val="00533A"/>
              </a:buClr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1266" name="Picture 2" descr="C:\Users\nmaier\AppData\Local\Microsoft\Windows\Temporary Internet Files\Content.IE5\YEWUGED0\plan do revie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1761"/>
            <a:ext cx="2838450" cy="19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Final Interactive Learning Exercise!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343150"/>
            <a:ext cx="8229600" cy="4191000"/>
          </a:xfrm>
        </p:spPr>
        <p:txBody>
          <a:bodyPr/>
          <a:lstStyle/>
          <a:p>
            <a:pPr lvl="1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Using your memory/development skills…</a:t>
            </a:r>
          </a:p>
          <a:p>
            <a:pPr lvl="2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Would I rather read a mystery or love story?</a:t>
            </a:r>
          </a:p>
          <a:p>
            <a:pPr lvl="2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Is Breakfast at Tiffany or Indiana Jones my favorite movie?</a:t>
            </a:r>
          </a:p>
          <a:p>
            <a:pPr lvl="2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Does my freezer have plenty of beef? </a:t>
            </a:r>
          </a:p>
          <a:p>
            <a:pPr lvl="2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Is my </a:t>
            </a:r>
            <a:r>
              <a:rPr lang="en-US" altLang="en-US" dirty="0" err="1" smtClean="0"/>
              <a:t>refridgerator</a:t>
            </a:r>
            <a:r>
              <a:rPr lang="en-US" altLang="en-US" dirty="0" smtClean="0"/>
              <a:t> full?</a:t>
            </a:r>
          </a:p>
          <a:p>
            <a:pPr lvl="2" eaLnBrk="1" hangingPunct="1">
              <a:buClr>
                <a:srgbClr val="00533A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Am I working to create cat-friendly parks?</a:t>
            </a:r>
          </a:p>
          <a:p>
            <a:pPr eaLnBrk="1" hangingPunct="1">
              <a:buClr>
                <a:srgbClr val="00533A"/>
              </a:buClr>
              <a:defRPr/>
            </a:pPr>
            <a:endParaRPr lang="en-US" altLang="en-US" dirty="0" smtClean="0"/>
          </a:p>
          <a:p>
            <a:pPr eaLnBrk="1" hangingPunct="1">
              <a:buClr>
                <a:srgbClr val="00533A"/>
              </a:buClr>
              <a:defRPr/>
            </a:pPr>
            <a:endParaRPr lang="en-US" altLang="en-US" dirty="0"/>
          </a:p>
          <a:p>
            <a:pPr marL="0" indent="0" eaLnBrk="1" hangingPunct="1">
              <a:buClr>
                <a:srgbClr val="00533A"/>
              </a:buClr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5" name="Picture 6" descr="C:\Users\nmaier\AppData\Local\Microsoft\Windows\Temporary Internet Files\Content.IE5\YEWUGED0\synergy-memes-groupthink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55764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My contact information….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267200"/>
          </a:xfrm>
        </p:spPr>
        <p:txBody>
          <a:bodyPr/>
          <a:lstStyle/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>
                <a:ea typeface="ＭＳ Ｐゴシック" pitchFamily="34" charset="-128"/>
              </a:rPr>
              <a:t>Email Address</a:t>
            </a:r>
          </a:p>
          <a:p>
            <a:pPr marL="0" indent="0" eaLnBrk="1" hangingPunct="1">
              <a:buClr>
                <a:srgbClr val="00533A"/>
              </a:buClr>
              <a:buNone/>
              <a:defRPr/>
            </a:pPr>
            <a:r>
              <a:rPr lang="en-US" altLang="en-US" dirty="0" smtClean="0">
                <a:ea typeface="ＭＳ Ｐゴシック" pitchFamily="34" charset="-128"/>
                <a:hlinkClick r:id="rId4"/>
              </a:rPr>
              <a:t>nmaier@michigandental.org</a:t>
            </a:r>
            <a:r>
              <a:rPr lang="en-US" altLang="en-US" dirty="0" smtClean="0">
                <a:ea typeface="ＭＳ Ｐゴシック" pitchFamily="34" charset="-128"/>
              </a:rPr>
              <a:t> or</a:t>
            </a:r>
            <a:r>
              <a:rPr lang="en-US" altLang="en-US" dirty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  <a:hlinkClick r:id="rId5"/>
              </a:rPr>
              <a:t>foundation@michigandental.org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 smtClean="0">
                <a:ea typeface="ＭＳ Ｐゴシック" pitchFamily="34" charset="-128"/>
              </a:rPr>
              <a:t>Telephone</a:t>
            </a:r>
          </a:p>
          <a:p>
            <a:pPr marL="0" indent="0" eaLnBrk="1" hangingPunct="1">
              <a:buClr>
                <a:srgbClr val="00533A"/>
              </a:buClr>
              <a:buNone/>
              <a:defRPr/>
            </a:pPr>
            <a:r>
              <a:rPr lang="en-US" altLang="en-US" dirty="0" smtClean="0">
                <a:ea typeface="ＭＳ Ｐゴシック" pitchFamily="34" charset="-128"/>
              </a:rPr>
              <a:t>734-765-1197 (cell)</a:t>
            </a:r>
            <a:endParaRPr lang="en-US" altLang="en-US" dirty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00533A"/>
              </a:buClr>
              <a:buNone/>
              <a:defRPr/>
            </a:pPr>
            <a:r>
              <a:rPr lang="en-US" dirty="0" smtClean="0"/>
              <a:t>800-589-2632 ext. 423</a:t>
            </a:r>
          </a:p>
          <a:p>
            <a:pPr eaLnBrk="1" hangingPunct="1">
              <a:buClr>
                <a:srgbClr val="00533A"/>
              </a:buClr>
              <a:defRPr/>
            </a:pPr>
            <a:r>
              <a:rPr lang="en-US" altLang="en-US" dirty="0">
                <a:ea typeface="ＭＳ Ｐゴシック" pitchFamily="34" charset="-128"/>
              </a:rPr>
              <a:t>Website</a:t>
            </a:r>
          </a:p>
          <a:p>
            <a:pPr marL="0" indent="0" eaLnBrk="1" hangingPunct="1">
              <a:buClr>
                <a:srgbClr val="00533A"/>
              </a:buClr>
              <a:buNone/>
              <a:defRPr/>
            </a:pPr>
            <a:r>
              <a:rPr lang="en-US" altLang="en-US" dirty="0">
                <a:ea typeface="ＭＳ Ｐゴシック" pitchFamily="34" charset="-128"/>
              </a:rPr>
              <a:t>smilemichigan.com/foundation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  <a:hlinkClick r:id="rId6"/>
            </a:endParaRPr>
          </a:p>
        </p:txBody>
      </p:sp>
      <p:pic>
        <p:nvPicPr>
          <p:cNvPr id="13314" name="Picture 2" descr="C:\Users\nmaier\AppData\Local\Microsoft\Windows\Temporary Internet Files\Content.IE5\OUTR1V8V\call_me_maybe_gir_by_risa_sutcliff-d57h4w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720584" cy="18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a typeface="ＭＳ Ｐゴシック" pitchFamily="34" charset="-128"/>
              </a:rPr>
              <a:t>THANK YOU!</a:t>
            </a:r>
            <a:endParaRPr lang="en-US" altLang="en-US" dirty="0" smtClean="0">
              <a:ea typeface="ＭＳ Ｐゴシック" pitchFamily="34" charset="-128"/>
              <a:hlinkClick r:id="rId4"/>
            </a:endParaRPr>
          </a:p>
        </p:txBody>
      </p:sp>
      <p:pic>
        <p:nvPicPr>
          <p:cNvPr id="14338" name="Picture 2" descr="C:\Users\nmaier\AppData\Local\Microsoft\Windows\Temporary Internet Files\Content.IE5\YEWUGED0\questions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238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About me…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600200"/>
            <a:ext cx="8686800" cy="4191000"/>
          </a:xfrm>
        </p:spPr>
        <p:txBody>
          <a:bodyPr/>
          <a:lstStyle/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I have two kids and a dog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Avid reader and sports enthusiast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I like vintage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Investigative Discovery Channel = my guilty pleasure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How did I end up here? 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People are my passion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I really enjoy the dynamics of organizational change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Been with the MDA Foundation about 18 months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dirty="0" smtClean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dirty="0" smtClean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sz="1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8"/>
          <a:stretch/>
        </p:blipFill>
        <p:spPr>
          <a:xfrm>
            <a:off x="5950804" y="76200"/>
            <a:ext cx="163347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43000"/>
            <a:ext cx="1268413" cy="1220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1052989" cy="143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Michigan Dental Association 	     Foundation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763000" cy="3657600"/>
          </a:xfrm>
        </p:spPr>
        <p:txBody>
          <a:bodyPr/>
          <a:lstStyle/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Founded in 1998 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Volunteer led for 16 years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I was hired in year 17 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Mission to provide scholarships to future dental professionals and grants to organizations serving Michigan’s most vulnerable populations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Total assets of $1.8 million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/>
              <a:t>Donors to the Foundation annually:  1,750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sz="1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0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:\Users\nmaier\AppData\Local\Microsoft\Windows\Temporary Internet Files\Content.IE5\YEWUGED0\DonateNow_200x200_101204[1]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8745" r="8745" b="9870"/>
          <a:stretch/>
        </p:blipFill>
        <p:spPr bwMode="auto">
          <a:xfrm>
            <a:off x="152400" y="932832"/>
            <a:ext cx="1014412" cy="1014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7" y="2571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Michigan Dental Association 		Foundation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572000" cy="4419600"/>
          </a:xfrm>
        </p:spPr>
        <p:txBody>
          <a:bodyPr/>
          <a:lstStyle/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400" dirty="0"/>
              <a:t>Current fundraising programs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Car Raffle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Golf Outing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Dues Invoice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Inner Circle Annual Campaign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000" dirty="0"/>
              <a:t>Miscellaneous fundraising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Ornaments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Kroger program</a:t>
            </a:r>
          </a:p>
          <a:p>
            <a:pPr marL="1600200" lvl="2" indent="-457200" eaLnBrk="1" hangingPunct="1">
              <a:spcBef>
                <a:spcPts val="0"/>
              </a:spcBef>
              <a:defRPr/>
            </a:pPr>
            <a:r>
              <a:rPr lang="en-US" altLang="en-US" sz="1800" dirty="0"/>
              <a:t>Sports teams raffle income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200" dirty="0"/>
              <a:t>Mission of Mercy (not an annual program</a:t>
            </a:r>
            <a:r>
              <a:rPr lang="en-US" altLang="en-US" sz="2200" dirty="0" smtClean="0"/>
              <a:t>)</a:t>
            </a:r>
            <a:endParaRPr lang="en-US" alt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533525"/>
            <a:ext cx="39528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533A"/>
                </a:solidFill>
              </a:rPr>
              <a:t>Current giving programs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smtClean="0">
                <a:solidFill>
                  <a:srgbClr val="00533A"/>
                </a:solidFill>
              </a:rPr>
              <a:t>Scholarships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Hygiene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</a:rPr>
              <a:t>Dental Assisting Students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2000" dirty="0" smtClean="0">
                <a:solidFill>
                  <a:srgbClr val="00533A"/>
                </a:solidFill>
              </a:rPr>
              <a:t>Grants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  <a:latin typeface="+mn-lt"/>
              </a:rPr>
              <a:t>Organizations/Clinics serving uninsured, under-insured, homeless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33A"/>
                </a:solidFill>
                <a:latin typeface="+mn-lt"/>
              </a:rPr>
              <a:t>Programs offering educational initiatives to improve dental 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54" name="Picture 14" descr="C:\Users\nmaier\AppData\Local\Microsoft\Windows\Temporary Internet Files\Content.IE5\OUTR1V8V\grants[1]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3"/>
          <a:stretch/>
        </p:blipFill>
        <p:spPr bwMode="auto">
          <a:xfrm>
            <a:off x="4191000" y="1304925"/>
            <a:ext cx="942975" cy="11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So, what’s in store?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86800" cy="4191000"/>
          </a:xfrm>
        </p:spPr>
        <p:txBody>
          <a:bodyPr/>
          <a:lstStyle/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dirty="0" smtClean="0"/>
              <a:t>This should be fun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dirty="0" smtClean="0"/>
              <a:t>Let’s be interactive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dirty="0" smtClean="0"/>
              <a:t>Boring is not an option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dirty="0" smtClean="0"/>
              <a:t>We will all walk away with at least one “ah hah” or “</a:t>
            </a:r>
            <a:r>
              <a:rPr lang="en-US" altLang="en-US" dirty="0" err="1" smtClean="0"/>
              <a:t>hmmmmm</a:t>
            </a:r>
            <a:r>
              <a:rPr lang="en-US" altLang="en-US" dirty="0" smtClean="0"/>
              <a:t>”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dirty="0" smtClean="0"/>
              <a:t>Let’s Do This…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sz="1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9218" name="Picture 2" descr="C:\Users\nmaier\AppData\Local\Microsoft\Windows\Temporary Internet Files\Content.IE5\14YZRH18\clock-reversed-numbers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000" l="2764" r="95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828800" cy="18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maier\AppData\Local\Microsoft\Windows\Temporary Internet Files\Content.IE5\YEWUGED0\team-work[1]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6800" l="1800" r="96800">
                        <a14:foregroundMark x1="33200" y1="4400" x2="33200" y2="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What is diversified funding?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800" dirty="0" smtClean="0">
                <a:solidFill>
                  <a:srgbClr val="00674E"/>
                </a:solidFill>
              </a:rPr>
              <a:t>Definition</a:t>
            </a:r>
          </a:p>
          <a:p>
            <a:pPr marL="1085850" lvl="1" eaLnBrk="1" hangingPunct="1">
              <a:spcBef>
                <a:spcPts val="0"/>
              </a:spcBef>
              <a:defRPr/>
            </a:pPr>
            <a:r>
              <a:rPr lang="en-US" sz="2400" i="1" dirty="0" smtClean="0"/>
              <a:t>A </a:t>
            </a:r>
            <a:r>
              <a:rPr lang="en-US" sz="2400" i="1" dirty="0"/>
              <a:t>risk-reduction strategy </a:t>
            </a:r>
            <a:r>
              <a:rPr lang="en-US" sz="2400" i="1" dirty="0" smtClean="0"/>
              <a:t>involving adding </a:t>
            </a:r>
            <a:r>
              <a:rPr lang="en-US" sz="2400" b="1" i="1" dirty="0" smtClean="0"/>
              <a:t>several</a:t>
            </a:r>
            <a:r>
              <a:rPr lang="en-US" sz="2400" i="1" dirty="0" smtClean="0"/>
              <a:t> types of revenue generating fundraising programs, products, </a:t>
            </a:r>
            <a:r>
              <a:rPr lang="en-US" sz="2400" i="1" dirty="0"/>
              <a:t>services, </a:t>
            </a:r>
            <a:r>
              <a:rPr lang="en-US" sz="2400" i="1" dirty="0" smtClean="0"/>
              <a:t>donors </a:t>
            </a:r>
            <a:r>
              <a:rPr lang="en-US" sz="2400" i="1" dirty="0"/>
              <a:t>and markets to your </a:t>
            </a:r>
            <a:r>
              <a:rPr lang="en-US" sz="2400" i="1" dirty="0" smtClean="0"/>
              <a:t>organization.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800" dirty="0" smtClean="0">
                <a:solidFill>
                  <a:srgbClr val="00674E"/>
                </a:solidFill>
              </a:rPr>
              <a:t>Examples</a:t>
            </a:r>
          </a:p>
          <a:p>
            <a:pPr marL="1200150" lvl="1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Annual Gifts, Major Gifts, Planned Gifts, Corporate, Grants, Events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1266" name="Picture 2" descr="C:\Users\nmaier\AppData\Local\Microsoft\Windows\Temporary Internet Files\Content.IE5\YEWUGED0\money1[1]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5152"/>
          <a:stretch/>
        </p:blipFill>
        <p:spPr bwMode="auto">
          <a:xfrm>
            <a:off x="381000" y="4648200"/>
            <a:ext cx="1549400" cy="10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maier\AppData\Local\Microsoft\Windows\Temporary Internet Files\Content.IE5\YEWUGED0\specialevents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1328903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76749"/>
            <a:ext cx="1483985" cy="989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90">
            <a:off x="6477000" y="4546600"/>
            <a:ext cx="184535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Diversified funding – why?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4191000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6858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Why is it important for our organizations to diversify our funding streams?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Here’s our first interactive learning exercise!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When I point to you/call your name, shout or  enthusiastically share why you think diversified funding is important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800100" indent="-457200" eaLnBrk="1" hangingPunct="1">
              <a:spcBef>
                <a:spcPts val="0"/>
              </a:spcBef>
              <a:defRPr/>
            </a:pPr>
            <a:r>
              <a:rPr lang="en-US" altLang="en-US" sz="2400" dirty="0" smtClean="0"/>
              <a:t>Here we Go!</a:t>
            </a: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2290" name="Picture 2" descr="C:\Users\nmaier\AppData\Local\Microsoft\Windows\Temporary Internet Files\Content.IE5\OUTR1V8V\thinking-cap[1]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1676400" cy="19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nmaier\AppData\Local\Microsoft\Windows\Temporary Internet Files\Content.IE5\YEWUGED0\synergy-memes-groupthink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557641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ea typeface="ＭＳ Ｐゴシック" pitchFamily="34" charset="-128"/>
              </a:rPr>
              <a:t>How did we do?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600200"/>
            <a:ext cx="8763000" cy="4953000"/>
          </a:xfrm>
        </p:spPr>
        <p:txBody>
          <a:bodyPr/>
          <a:lstStyle/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Less risk for the organization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Creating Partners </a:t>
            </a:r>
            <a:r>
              <a:rPr lang="en-US" altLang="en-US" sz="2400" dirty="0">
                <a:solidFill>
                  <a:srgbClr val="00674E"/>
                </a:solidFill>
              </a:rPr>
              <a:t>vs. Transactions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Possible increase in donors/prospect pipeline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Variety of ways for prospects to enter the organization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May create a sustainable organization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Should create donor centered fundraising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Provides a prospect management path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Should ensure consistent growth vs. stagnation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Provides additional avenues for donor retention 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More engaged/active board members, volunteers/members/alumni(ae)</a:t>
            </a:r>
          </a:p>
          <a:p>
            <a:pPr marL="685800" eaLnBrk="1" hangingPunct="1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74E"/>
                </a:solidFill>
              </a:rPr>
              <a:t>Shifting from one size fits all to a Culture of Philanthropy</a:t>
            </a:r>
          </a:p>
          <a:p>
            <a:pPr marL="685800" eaLnBrk="1" hangingPunct="1">
              <a:spcBef>
                <a:spcPts val="0"/>
              </a:spcBef>
              <a:defRPr/>
            </a:pPr>
            <a:endParaRPr lang="en-US" altLang="en-US" sz="2400" dirty="0" smtClean="0">
              <a:solidFill>
                <a:srgbClr val="00674E"/>
              </a:solidFill>
            </a:endParaRPr>
          </a:p>
          <a:p>
            <a:pPr marL="685800" eaLnBrk="1" hangingPunct="1">
              <a:spcBef>
                <a:spcPts val="0"/>
              </a:spcBef>
              <a:defRPr/>
            </a:pPr>
            <a:endParaRPr lang="en-US" altLang="en-US" sz="2400" dirty="0" smtClean="0">
              <a:solidFill>
                <a:srgbClr val="00674E"/>
              </a:solidFill>
            </a:endParaRPr>
          </a:p>
          <a:p>
            <a:pPr marL="685800" eaLnBrk="1" hangingPunct="1">
              <a:spcBef>
                <a:spcPts val="0"/>
              </a:spcBef>
              <a:defRPr/>
            </a:pPr>
            <a:endParaRPr lang="en-US" altLang="en-US" sz="2400" dirty="0" smtClean="0">
              <a:solidFill>
                <a:srgbClr val="00674E"/>
              </a:solidFill>
            </a:endParaRPr>
          </a:p>
          <a:p>
            <a:pPr marL="685800" eaLnBrk="1" hangingPunct="1">
              <a:spcBef>
                <a:spcPts val="0"/>
              </a:spcBef>
              <a:defRPr/>
            </a:pPr>
            <a:endParaRPr lang="en-US" altLang="en-US" sz="2400" dirty="0" smtClean="0">
              <a:solidFill>
                <a:srgbClr val="00674E"/>
              </a:solidFill>
            </a:endParaRPr>
          </a:p>
          <a:p>
            <a:pPr indent="0" eaLnBrk="1" hangingPunct="1">
              <a:spcBef>
                <a:spcPts val="0"/>
              </a:spcBef>
              <a:buNone/>
              <a:defRPr/>
            </a:pPr>
            <a:endParaRPr lang="en-US" altLang="en-US" sz="2400" dirty="0" smtClean="0">
              <a:solidFill>
                <a:srgbClr val="00674E"/>
              </a:solidFill>
            </a:endParaRPr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800100" indent="-457200" eaLnBrk="1" hangingPunct="1">
              <a:spcBef>
                <a:spcPts val="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3314" name="Picture 2" descr="C:\Users\nmaier\AppData\Local\Microsoft\Windows\Temporary Internet Files\Content.IE5\Q4VHW7S5\guaranteed-results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133600" cy="16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What does all of this mean?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1148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Now we know what diversification is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We know why it’s important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We even understand what having diversified revenue streams can do for our organization</a:t>
            </a:r>
          </a:p>
          <a:p>
            <a:pPr eaLnBrk="1" hangingPunct="1"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eaLnBrk="1" hangingPunct="1">
              <a:buClr>
                <a:schemeClr val="bg1"/>
              </a:buClr>
              <a:buSzPct val="200000"/>
              <a:buFont typeface="Arial" panose="020B0604020202020204" pitchFamily="34" charset="0"/>
              <a:buChar char="?"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 So….. if an organization appears to have a mix of revenue (diversified funding) is it successful?</a:t>
            </a:r>
          </a:p>
        </p:txBody>
      </p:sp>
      <p:pic>
        <p:nvPicPr>
          <p:cNvPr id="14338" name="Picture 2" descr="C:\Users\nmaier\AppData\Local\Microsoft\Windows\Temporary Internet Files\Content.IE5\OUTR1V8V\question_makrs_cutie_mark_by_rildraw-d4byew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648200"/>
            <a:ext cx="169219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nmaier\AppData\Local\Microsoft\Windows\Temporary Internet Files\Content.IE5\YEWUGED0\muscle confusion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815041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Annual Session Foundation booth loop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Annual Session Foundation booth loop</Template>
  <TotalTime>22938</TotalTime>
  <Words>1377</Words>
  <Application>Microsoft Office PowerPoint</Application>
  <PresentationFormat>On-screen Show (4:3)</PresentationFormat>
  <Paragraphs>417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2014 Annual Session Foundation booth loop</vt:lpstr>
      <vt:lpstr>1_Custom Design</vt:lpstr>
      <vt:lpstr>2_Custom Design</vt:lpstr>
      <vt:lpstr>Diversified Funding  its Importance, Types &amp;  Benefits </vt:lpstr>
      <vt:lpstr>About me…</vt:lpstr>
      <vt:lpstr>Michigan Dental Association       Foundation</vt:lpstr>
      <vt:lpstr>Michigan Dental Association   Foundation</vt:lpstr>
      <vt:lpstr>So, what’s in store?</vt:lpstr>
      <vt:lpstr>What is diversified funding?</vt:lpstr>
      <vt:lpstr>Diversified funding – why?</vt:lpstr>
      <vt:lpstr>How did we do?</vt:lpstr>
      <vt:lpstr>What does all of this mean?</vt:lpstr>
      <vt:lpstr>Let’s figure it out!</vt:lpstr>
      <vt:lpstr>Summary of reports…  What did we                 ?</vt:lpstr>
      <vt:lpstr>Michigan Dental Association   Foundation</vt:lpstr>
      <vt:lpstr>By the numbers - </vt:lpstr>
      <vt:lpstr>Foundation moving to next level</vt:lpstr>
      <vt:lpstr>Mission, Donor, Relationship Focused</vt:lpstr>
      <vt:lpstr>Take time to review</vt:lpstr>
      <vt:lpstr>Final Interactive Learning Exercise!</vt:lpstr>
      <vt:lpstr>My contact information….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Foundation  Activities, Highlights &amp;  Creating a Greater Impact</dc:title>
  <dc:creator>Nancy Maier</dc:creator>
  <cp:lastModifiedBy>ariel</cp:lastModifiedBy>
  <cp:revision>159</cp:revision>
  <cp:lastPrinted>2015-06-22T16:34:24Z</cp:lastPrinted>
  <dcterms:created xsi:type="dcterms:W3CDTF">2014-10-24T15:35:26Z</dcterms:created>
  <dcterms:modified xsi:type="dcterms:W3CDTF">2015-07-21T16:54:45Z</dcterms:modified>
</cp:coreProperties>
</file>